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7" r:id="rId1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48" y="3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45819" y="2209800"/>
            <a:ext cx="7540752" cy="917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426465"/>
            <a:ext cx="8255000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912365"/>
            <a:ext cx="8072119" cy="4159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54935" y="6525051"/>
            <a:ext cx="310705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65388" y="6525051"/>
            <a:ext cx="14795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45C75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FpYEaXHV5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384995"/>
          </a:xfrm>
        </p:spPr>
        <p:txBody>
          <a:bodyPr/>
          <a:lstStyle/>
          <a:p>
            <a:r>
              <a:rPr lang="en-US" dirty="0" smtClean="0"/>
              <a:t>Priority Inversion and Priority inheritance protocol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440753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</a:t>
            </a:r>
            <a:r>
              <a:rPr sz="5000" spc="-60" dirty="0"/>
              <a:t> </a:t>
            </a:r>
            <a:r>
              <a:rPr sz="5000" spc="-30" dirty="0"/>
              <a:t>inversion</a:t>
            </a:r>
            <a:endParaRPr sz="5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868779"/>
            <a:ext cx="7930515" cy="17691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 algn="just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Higher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priority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task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blocked by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lower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priority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one.</a:t>
            </a:r>
            <a:endParaRPr sz="2600">
              <a:latin typeface="Constantia"/>
              <a:cs typeface="Constantia"/>
            </a:endParaRPr>
          </a:p>
          <a:p>
            <a:pPr marL="285750" marR="196215" indent="-273685" algn="just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5" dirty="0">
                <a:latin typeface="Constantia"/>
                <a:cs typeface="Constantia"/>
              </a:rPr>
              <a:t>May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caused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semaphore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usage,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device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conflicts,  </a:t>
            </a:r>
            <a:r>
              <a:rPr sz="2600" spc="-5" dirty="0">
                <a:latin typeface="Constantia"/>
                <a:cs typeface="Constantia"/>
              </a:rPr>
              <a:t>bad design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interrupt handlers, poor</a:t>
            </a:r>
            <a:r>
              <a:rPr sz="2600" spc="-4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programming 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system</a:t>
            </a:r>
            <a:r>
              <a:rPr sz="2600" spc="-20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design.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11961"/>
            <a:ext cx="82200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10" dirty="0"/>
              <a:t>typical </a:t>
            </a:r>
            <a:r>
              <a:rPr spc="-15" dirty="0"/>
              <a:t>priority-inversion</a:t>
            </a:r>
            <a:r>
              <a:rPr dirty="0"/>
              <a:t> </a:t>
            </a:r>
            <a:r>
              <a:rPr spc="-5" dirty="0"/>
              <a:t>scenario</a:t>
            </a:r>
          </a:p>
        </p:txBody>
      </p:sp>
      <p:sp>
        <p:nvSpPr>
          <p:cNvPr id="3" name="object 3"/>
          <p:cNvSpPr/>
          <p:nvPr/>
        </p:nvSpPr>
        <p:spPr>
          <a:xfrm>
            <a:off x="880409" y="5065948"/>
            <a:ext cx="7047865" cy="0"/>
          </a:xfrm>
          <a:custGeom>
            <a:avLst/>
            <a:gdLst/>
            <a:ahLst/>
            <a:cxnLst/>
            <a:rect l="l" t="t" r="r" b="b"/>
            <a:pathLst>
              <a:path w="7047865">
                <a:moveTo>
                  <a:pt x="0" y="0"/>
                </a:moveTo>
                <a:lnTo>
                  <a:pt x="7047315" y="0"/>
                </a:lnTo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00368" y="4995683"/>
            <a:ext cx="127635" cy="141605"/>
          </a:xfrm>
          <a:custGeom>
            <a:avLst/>
            <a:gdLst/>
            <a:ahLst/>
            <a:cxnLst/>
            <a:rect l="l" t="t" r="r" b="b"/>
            <a:pathLst>
              <a:path w="127634" h="141604">
                <a:moveTo>
                  <a:pt x="0" y="0"/>
                </a:moveTo>
                <a:lnTo>
                  <a:pt x="0" y="141134"/>
                </a:lnTo>
                <a:lnTo>
                  <a:pt x="127356" y="70264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503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0172" y="2763296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5">
                <a:moveTo>
                  <a:pt x="0" y="0"/>
                </a:moveTo>
                <a:lnTo>
                  <a:pt x="2184623" y="0"/>
                </a:lnTo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0172" y="2692552"/>
            <a:ext cx="113030" cy="141605"/>
          </a:xfrm>
          <a:custGeom>
            <a:avLst/>
            <a:gdLst/>
            <a:ahLst/>
            <a:cxnLst/>
            <a:rect l="l" t="t" r="r" b="b"/>
            <a:pathLst>
              <a:path w="113030" h="141605">
                <a:moveTo>
                  <a:pt x="112548" y="0"/>
                </a:moveTo>
                <a:lnTo>
                  <a:pt x="0" y="70744"/>
                </a:lnTo>
                <a:lnTo>
                  <a:pt x="112548" y="140983"/>
                </a:lnTo>
                <a:lnTo>
                  <a:pt x="11254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1590" y="2692552"/>
            <a:ext cx="113664" cy="141605"/>
          </a:xfrm>
          <a:custGeom>
            <a:avLst/>
            <a:gdLst/>
            <a:ahLst/>
            <a:cxnLst/>
            <a:rect l="l" t="t" r="r" b="b"/>
            <a:pathLst>
              <a:path w="113664" h="141605">
                <a:moveTo>
                  <a:pt x="0" y="0"/>
                </a:moveTo>
                <a:lnTo>
                  <a:pt x="0" y="140983"/>
                </a:lnTo>
                <a:lnTo>
                  <a:pt x="113205" y="70744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2064" y="2466625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5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0172" y="4288872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4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3524" y="3469628"/>
            <a:ext cx="1057275" cy="579755"/>
          </a:xfrm>
          <a:custGeom>
            <a:avLst/>
            <a:gdLst/>
            <a:ahLst/>
            <a:cxnLst/>
            <a:rect l="l" t="t" r="r" b="b"/>
            <a:pathLst>
              <a:path w="1057275" h="579754">
                <a:moveTo>
                  <a:pt x="0" y="579143"/>
                </a:moveTo>
                <a:lnTo>
                  <a:pt x="1057086" y="579143"/>
                </a:lnTo>
                <a:lnTo>
                  <a:pt x="105708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4685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8405" y="4288872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4" h="579754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2197" y="2466625"/>
            <a:ext cx="578485" cy="579755"/>
          </a:xfrm>
          <a:custGeom>
            <a:avLst/>
            <a:gdLst/>
            <a:ahLst/>
            <a:cxnLst/>
            <a:rect l="l" t="t" r="r" b="b"/>
            <a:pathLst>
              <a:path w="578485" h="579755">
                <a:moveTo>
                  <a:pt x="0" y="579143"/>
                </a:moveTo>
                <a:lnTo>
                  <a:pt x="578083" y="579143"/>
                </a:lnTo>
                <a:lnTo>
                  <a:pt x="578083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ln w="1406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4795" y="2466625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5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4587" y="4288872"/>
            <a:ext cx="577850" cy="579755"/>
          </a:xfrm>
          <a:custGeom>
            <a:avLst/>
            <a:gdLst/>
            <a:ahLst/>
            <a:cxnLst/>
            <a:rect l="l" t="t" r="r" b="b"/>
            <a:pathLst>
              <a:path w="577850" h="579754">
                <a:moveTo>
                  <a:pt x="0" y="579143"/>
                </a:moveTo>
                <a:lnTo>
                  <a:pt x="577476" y="579143"/>
                </a:lnTo>
                <a:lnTo>
                  <a:pt x="577476" y="0"/>
                </a:lnTo>
                <a:lnTo>
                  <a:pt x="0" y="0"/>
                </a:lnTo>
                <a:lnTo>
                  <a:pt x="0" y="579143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32336" y="2384469"/>
            <a:ext cx="930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Blocked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1676" y="3101665"/>
            <a:ext cx="20250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24211E"/>
                </a:solidFill>
                <a:latin typeface="Arial"/>
                <a:cs typeface="Arial"/>
              </a:rPr>
              <a:t>Normal</a:t>
            </a:r>
            <a:r>
              <a:rPr sz="2000" i="1" spc="-8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24211E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3418" y="3640509"/>
            <a:ext cx="873760" cy="6146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1910">
              <a:lnSpc>
                <a:spcPts val="2230"/>
              </a:lnSpc>
              <a:spcBef>
                <a:spcPts val="325"/>
              </a:spcBef>
            </a:pPr>
            <a:r>
              <a:rPr sz="2000" i="1" spc="-15" dirty="0">
                <a:solidFill>
                  <a:srgbClr val="24211E"/>
                </a:solidFill>
                <a:latin typeface="Arial"/>
                <a:cs typeface="Arial"/>
              </a:rPr>
              <a:t>Critical  </a:t>
            </a:r>
            <a:r>
              <a:rPr sz="2000" i="1" spc="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c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i</a:t>
            </a:r>
            <a:r>
              <a:rPr sz="2000" i="1" spc="-10" dirty="0">
                <a:solidFill>
                  <a:srgbClr val="24211E"/>
                </a:solidFill>
                <a:latin typeface="Arial"/>
                <a:cs typeface="Arial"/>
              </a:rPr>
              <a:t>o</a:t>
            </a:r>
            <a:r>
              <a:rPr sz="2000" i="1" dirty="0">
                <a:solidFill>
                  <a:srgbClr val="24211E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8824" y="2497483"/>
            <a:ext cx="16192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6054" y="2709688"/>
            <a:ext cx="10350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0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7361" y="3488308"/>
            <a:ext cx="28067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50" spc="-8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15" baseline="-20833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7628" y="4308790"/>
            <a:ext cx="28130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50" spc="-8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15" baseline="-20833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58836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0182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10172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32064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4587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0553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699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78405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6564" y="498102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36"/>
                </a:lnTo>
              </a:path>
            </a:pathLst>
          </a:custGeom>
          <a:ln w="1407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66953" y="5156140"/>
            <a:ext cx="26117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28015" algn="l"/>
                <a:tab pos="1207135" algn="l"/>
                <a:tab pos="1783080" algn="l"/>
                <a:tab pos="2365375" algn="l"/>
              </a:tabLst>
            </a:pPr>
            <a:r>
              <a:rPr sz="2200" i="1" spc="3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52" baseline="-20833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3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4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435766" y="5156140"/>
            <a:ext cx="8496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40715" algn="l"/>
              </a:tabLst>
            </a:pP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5	</a:t>
            </a: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66453" y="5156140"/>
            <a:ext cx="18103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21665" algn="l"/>
                <a:tab pos="1150620" algn="l"/>
              </a:tabLst>
            </a:pPr>
            <a:r>
              <a:rPr sz="2200" i="1" spc="-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37" baseline="-20833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2200" spc="-30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2993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</a:t>
            </a:r>
            <a:r>
              <a:rPr sz="5000" spc="-10" dirty="0"/>
              <a:t>inheritance</a:t>
            </a:r>
            <a:r>
              <a:rPr sz="5000" spc="-65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23240" y="1920951"/>
            <a:ext cx="7879715" cy="35325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8450" marR="253365" indent="-273685">
              <a:lnSpc>
                <a:spcPts val="2160"/>
              </a:lnSpc>
              <a:spcBef>
                <a:spcPts val="37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dirty="0">
                <a:latin typeface="Constantia"/>
                <a:cs typeface="Constantia"/>
              </a:rPr>
              <a:t>A solution </a:t>
            </a:r>
            <a:r>
              <a:rPr sz="2000" spc="-10" dirty="0">
                <a:latin typeface="Constantia"/>
                <a:cs typeface="Constantia"/>
              </a:rPr>
              <a:t>to </a:t>
            </a:r>
            <a:r>
              <a:rPr sz="2000" spc="-5" dirty="0">
                <a:latin typeface="Constantia"/>
                <a:cs typeface="Constantia"/>
              </a:rPr>
              <a:t>the priority </a:t>
            </a:r>
            <a:r>
              <a:rPr sz="2000" spc="-10" dirty="0">
                <a:latin typeface="Constantia"/>
                <a:cs typeface="Constantia"/>
              </a:rPr>
              <a:t>inversion </a:t>
            </a:r>
            <a:r>
              <a:rPr sz="2000" spc="-5" dirty="0">
                <a:latin typeface="Constantia"/>
                <a:cs typeface="Constantia"/>
              </a:rPr>
              <a:t>problem </a:t>
            </a:r>
            <a:r>
              <a:rPr sz="2000" dirty="0">
                <a:latin typeface="Constantia"/>
                <a:cs typeface="Constantia"/>
              </a:rPr>
              <a:t>such </a:t>
            </a:r>
            <a:r>
              <a:rPr sz="2000" spc="-5" dirty="0">
                <a:latin typeface="Constantia"/>
                <a:cs typeface="Constantia"/>
              </a:rPr>
              <a:t>that when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5" dirty="0">
                <a:latin typeface="Constantia"/>
                <a:cs typeface="Constantia"/>
              </a:rPr>
              <a:t>task  blocks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more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higher-priority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tasks,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temporarily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inherits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  highest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0" dirty="0">
                <a:latin typeface="Constantia"/>
                <a:cs typeface="Constantia"/>
              </a:rPr>
              <a:t>blocked</a:t>
            </a:r>
            <a:r>
              <a:rPr sz="2000" spc="-2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tasks.</a:t>
            </a:r>
            <a:endParaRPr sz="2000">
              <a:latin typeface="Constantia"/>
              <a:cs typeface="Constantia"/>
            </a:endParaRPr>
          </a:p>
          <a:p>
            <a:pPr marL="298450" marR="57150" indent="-273685">
              <a:lnSpc>
                <a:spcPts val="216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spc="-5" dirty="0">
                <a:latin typeface="Constantia"/>
                <a:cs typeface="Constantia"/>
              </a:rPr>
              <a:t>The highest-priority 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 </a:t>
            </a:r>
            <a:r>
              <a:rPr sz="2000" spc="-5" dirty="0">
                <a:latin typeface="Constantia"/>
                <a:cs typeface="Constantia"/>
              </a:rPr>
              <a:t>relinquishes the </a:t>
            </a:r>
            <a:r>
              <a:rPr sz="2000" spc="-10" dirty="0">
                <a:latin typeface="Constantia"/>
                <a:cs typeface="Constantia"/>
              </a:rPr>
              <a:t>processor whenever </a:t>
            </a:r>
            <a:r>
              <a:rPr sz="2000" spc="-5" dirty="0">
                <a:latin typeface="Constantia"/>
                <a:cs typeface="Constantia"/>
              </a:rPr>
              <a:t>it  </a:t>
            </a:r>
            <a:r>
              <a:rPr sz="2000" dirty="0">
                <a:latin typeface="Constantia"/>
                <a:cs typeface="Constantia"/>
              </a:rPr>
              <a:t>seeks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lock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semaphore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guarding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critical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already  locked by </a:t>
            </a:r>
            <a:r>
              <a:rPr sz="2000" dirty="0">
                <a:latin typeface="Constantia"/>
                <a:cs typeface="Constantia"/>
              </a:rPr>
              <a:t>some other</a:t>
            </a:r>
            <a:r>
              <a:rPr sz="2000" spc="-28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job.</a:t>
            </a:r>
            <a:endParaRPr sz="2000">
              <a:latin typeface="Constantia"/>
              <a:cs typeface="Constantia"/>
            </a:endParaRPr>
          </a:p>
          <a:p>
            <a:pPr marL="298450" marR="233679" indent="-273685">
              <a:lnSpc>
                <a:spcPts val="216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  <a:tab pos="4404360" algn="l"/>
              </a:tabLst>
            </a:pPr>
            <a:r>
              <a:rPr sz="2000" dirty="0">
                <a:latin typeface="Constantia"/>
                <a:cs typeface="Constantia"/>
              </a:rPr>
              <a:t>If a </a:t>
            </a:r>
            <a:r>
              <a:rPr sz="2000" spc="-5" dirty="0">
                <a:latin typeface="Constantia"/>
                <a:cs typeface="Constantia"/>
              </a:rPr>
              <a:t>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 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blocked </a:t>
            </a:r>
            <a:r>
              <a:rPr sz="2000" spc="-15" dirty="0">
                <a:latin typeface="Constantia"/>
                <a:cs typeface="Constantia"/>
              </a:rPr>
              <a:t>by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2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2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, (i.e.	has </a:t>
            </a:r>
            <a:r>
              <a:rPr sz="2000" spc="-10" dirty="0">
                <a:latin typeface="Constantia"/>
                <a:cs typeface="Constantia"/>
              </a:rPr>
              <a:t>precedence </a:t>
            </a:r>
            <a:r>
              <a:rPr sz="2000" spc="-20" dirty="0">
                <a:latin typeface="Constantia"/>
                <a:cs typeface="Constantia"/>
              </a:rPr>
              <a:t>over </a:t>
            </a:r>
            <a:r>
              <a:rPr sz="2000" dirty="0">
                <a:latin typeface="Constantia"/>
                <a:cs typeface="Constantia"/>
              </a:rPr>
              <a:t>) </a:t>
            </a:r>
            <a:r>
              <a:rPr sz="2000" spc="-5" dirty="0">
                <a:latin typeface="Constantia"/>
                <a:cs typeface="Constantia"/>
              </a:rPr>
              <a:t>task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 </a:t>
            </a:r>
            <a:r>
              <a:rPr sz="13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inherits the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1 </a:t>
            </a:r>
            <a:r>
              <a:rPr sz="2000" dirty="0">
                <a:latin typeface="Constantia"/>
                <a:cs typeface="Constantia"/>
              </a:rPr>
              <a:t>as long as </a:t>
            </a:r>
            <a:r>
              <a:rPr sz="2000" spc="-5" dirty="0">
                <a:latin typeface="Constantia"/>
                <a:cs typeface="Constantia"/>
              </a:rPr>
              <a:t>it blocks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1</a:t>
            </a:r>
            <a:r>
              <a:rPr sz="2000" dirty="0">
                <a:latin typeface="Constantia"/>
                <a:cs typeface="Constantia"/>
              </a:rPr>
              <a:t>. When T</a:t>
            </a:r>
            <a:r>
              <a:rPr sz="1950" baseline="-21367" dirty="0">
                <a:latin typeface="Constantia"/>
                <a:cs typeface="Constantia"/>
              </a:rPr>
              <a:t>2 </a:t>
            </a:r>
            <a:r>
              <a:rPr sz="2000" dirty="0">
                <a:latin typeface="Constantia"/>
                <a:cs typeface="Constantia"/>
              </a:rPr>
              <a:t>exits </a:t>
            </a:r>
            <a:r>
              <a:rPr sz="2000" spc="-5" dirty="0">
                <a:latin typeface="Constantia"/>
                <a:cs typeface="Constantia"/>
              </a:rPr>
              <a:t>the  critical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caused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block, it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reverts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had  </a:t>
            </a:r>
            <a:r>
              <a:rPr sz="2000" spc="-10" dirty="0">
                <a:latin typeface="Constantia"/>
                <a:cs typeface="Constantia"/>
              </a:rPr>
              <a:t>when </a:t>
            </a:r>
            <a:r>
              <a:rPr sz="2000" spc="-5" dirty="0">
                <a:latin typeface="Constantia"/>
                <a:cs typeface="Constantia"/>
              </a:rPr>
              <a:t>it </a:t>
            </a:r>
            <a:r>
              <a:rPr sz="2000" spc="-10" dirty="0">
                <a:latin typeface="Constantia"/>
                <a:cs typeface="Constantia"/>
              </a:rPr>
              <a:t>entered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2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section.</a:t>
            </a:r>
            <a:endParaRPr sz="2000">
              <a:latin typeface="Constantia"/>
              <a:cs typeface="Constantia"/>
            </a:endParaRPr>
          </a:p>
          <a:p>
            <a:pPr marL="298450" marR="17780" indent="-273685">
              <a:lnSpc>
                <a:spcPts val="216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97815" algn="l"/>
                <a:tab pos="299085" algn="l"/>
              </a:tabLst>
            </a:pPr>
            <a:r>
              <a:rPr sz="2000" spc="-5" dirty="0">
                <a:latin typeface="Constantia"/>
                <a:cs typeface="Constantia"/>
              </a:rPr>
              <a:t>Priority </a:t>
            </a:r>
            <a:r>
              <a:rPr sz="2000" spc="-10" dirty="0">
                <a:latin typeface="Constantia"/>
                <a:cs typeface="Constantia"/>
              </a:rPr>
              <a:t>inheritance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transitive. </a:t>
            </a:r>
            <a:r>
              <a:rPr sz="2000" dirty="0">
                <a:latin typeface="Constantia"/>
                <a:cs typeface="Constantia"/>
              </a:rPr>
              <a:t>If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3 </a:t>
            </a:r>
            <a:r>
              <a:rPr sz="2000" spc="-5" dirty="0">
                <a:latin typeface="Constantia"/>
                <a:cs typeface="Constantia"/>
              </a:rPr>
              <a:t>blocks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</a:t>
            </a:r>
            <a:r>
              <a:rPr sz="2000" dirty="0">
                <a:latin typeface="Constantia"/>
                <a:cs typeface="Constantia"/>
              </a:rPr>
              <a:t>, </a:t>
            </a:r>
            <a:r>
              <a:rPr sz="2000" spc="-5" dirty="0">
                <a:latin typeface="Constantia"/>
                <a:cs typeface="Constantia"/>
              </a:rPr>
              <a:t>which blocks T</a:t>
            </a:r>
            <a:r>
              <a:rPr sz="1950" spc="-7" baseline="-21367" dirty="0">
                <a:latin typeface="Constantia"/>
                <a:cs typeface="Constantia"/>
              </a:rPr>
              <a:t>1</a:t>
            </a:r>
            <a:r>
              <a:rPr sz="2000" spc="-5" dirty="0">
                <a:latin typeface="Constantia"/>
                <a:cs typeface="Constantia"/>
              </a:rPr>
              <a:t>,</a:t>
            </a:r>
            <a:r>
              <a:rPr sz="2000" spc="-2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then 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3 </a:t>
            </a:r>
            <a:r>
              <a:rPr sz="2000" spc="-5" dirty="0">
                <a:latin typeface="Constantia"/>
                <a:cs typeface="Constantia"/>
              </a:rPr>
              <a:t>inherits the priority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5" dirty="0">
                <a:latin typeface="Constantia"/>
                <a:cs typeface="Constantia"/>
              </a:rPr>
              <a:t>T</a:t>
            </a:r>
            <a:r>
              <a:rPr sz="1950" spc="7" baseline="-21367" dirty="0">
                <a:latin typeface="Constantia"/>
                <a:cs typeface="Constantia"/>
              </a:rPr>
              <a:t>1 </a:t>
            </a:r>
            <a:r>
              <a:rPr sz="2000" dirty="0">
                <a:latin typeface="Constantia"/>
                <a:cs typeface="Constantia"/>
              </a:rPr>
              <a:t>via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T</a:t>
            </a:r>
            <a:r>
              <a:rPr sz="1950" baseline="-21367" dirty="0">
                <a:latin typeface="Constantia"/>
                <a:cs typeface="Constantia"/>
              </a:rPr>
              <a:t>2</a:t>
            </a:r>
            <a:r>
              <a:rPr sz="2000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60540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638425" algn="l"/>
                <a:tab pos="4149090" algn="l"/>
              </a:tabLst>
            </a:pPr>
            <a:r>
              <a:rPr dirty="0"/>
              <a:t>Illu</a:t>
            </a:r>
            <a:r>
              <a:rPr spc="-55" dirty="0"/>
              <a:t>s</a:t>
            </a:r>
            <a:r>
              <a:rPr dirty="0"/>
              <a:t>t</a:t>
            </a:r>
            <a:r>
              <a:rPr spc="-90" dirty="0"/>
              <a:t>r</a:t>
            </a:r>
            <a:r>
              <a:rPr spc="-35" dirty="0"/>
              <a:t>a</a:t>
            </a:r>
            <a:r>
              <a:rPr dirty="0"/>
              <a:t>tion	</a:t>
            </a:r>
            <a:r>
              <a:rPr spc="5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the	</a:t>
            </a:r>
            <a:r>
              <a:rPr spc="-5" dirty="0"/>
              <a:t>priorit</a:t>
            </a:r>
            <a:r>
              <a:rPr spc="40" dirty="0"/>
              <a:t>y</a:t>
            </a:r>
            <a:r>
              <a:rPr dirty="0"/>
              <a:t>-  </a:t>
            </a:r>
            <a:r>
              <a:rPr spc="-5" dirty="0"/>
              <a:t>inheritance</a:t>
            </a:r>
            <a:r>
              <a:rPr spc="-10" dirty="0"/>
              <a:t> </a:t>
            </a:r>
            <a:r>
              <a:rPr spc="-25" dirty="0"/>
              <a:t>protocol</a:t>
            </a:r>
          </a:p>
        </p:txBody>
      </p:sp>
      <p:sp>
        <p:nvSpPr>
          <p:cNvPr id="8" name="object 8"/>
          <p:cNvSpPr/>
          <p:nvPr/>
        </p:nvSpPr>
        <p:spPr>
          <a:xfrm>
            <a:off x="1108702" y="4996693"/>
            <a:ext cx="6996430" cy="0"/>
          </a:xfrm>
          <a:custGeom>
            <a:avLst/>
            <a:gdLst/>
            <a:ahLst/>
            <a:cxnLst/>
            <a:rect l="l" t="t" r="r" b="b"/>
            <a:pathLst>
              <a:path w="6996430">
                <a:moveTo>
                  <a:pt x="0" y="0"/>
                </a:moveTo>
                <a:lnTo>
                  <a:pt x="6995979" y="0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8253" y="4926441"/>
            <a:ext cx="127000" cy="140335"/>
          </a:xfrm>
          <a:custGeom>
            <a:avLst/>
            <a:gdLst/>
            <a:ahLst/>
            <a:cxnLst/>
            <a:rect l="l" t="t" r="r" b="b"/>
            <a:pathLst>
              <a:path w="127000" h="140335">
                <a:moveTo>
                  <a:pt x="0" y="0"/>
                </a:moveTo>
                <a:lnTo>
                  <a:pt x="0" y="139904"/>
                </a:lnTo>
                <a:lnTo>
                  <a:pt x="126429" y="70253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2639" y="4226389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3679" y="2531826"/>
            <a:ext cx="1147445" cy="0"/>
          </a:xfrm>
          <a:custGeom>
            <a:avLst/>
            <a:gdLst/>
            <a:ahLst/>
            <a:cxnLst/>
            <a:rect l="l" t="t" r="r" b="b"/>
            <a:pathLst>
              <a:path w="1147445">
                <a:moveTo>
                  <a:pt x="0" y="0"/>
                </a:moveTo>
                <a:lnTo>
                  <a:pt x="1147242" y="0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23679" y="2461698"/>
            <a:ext cx="111760" cy="140335"/>
          </a:xfrm>
          <a:custGeom>
            <a:avLst/>
            <a:gdLst/>
            <a:ahLst/>
            <a:cxnLst/>
            <a:rect l="l" t="t" r="r" b="b"/>
            <a:pathLst>
              <a:path w="111760" h="140335">
                <a:moveTo>
                  <a:pt x="111729" y="0"/>
                </a:moveTo>
                <a:lnTo>
                  <a:pt x="0" y="70127"/>
                </a:lnTo>
                <a:lnTo>
                  <a:pt x="111729" y="139754"/>
                </a:lnTo>
                <a:lnTo>
                  <a:pt x="111729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246" y="2461698"/>
            <a:ext cx="125730" cy="140335"/>
          </a:xfrm>
          <a:custGeom>
            <a:avLst/>
            <a:gdLst/>
            <a:ahLst/>
            <a:cxnLst/>
            <a:rect l="l" t="t" r="r" b="b"/>
            <a:pathLst>
              <a:path w="125729" h="140335">
                <a:moveTo>
                  <a:pt x="0" y="0"/>
                </a:moveTo>
                <a:lnTo>
                  <a:pt x="0" y="139754"/>
                </a:lnTo>
                <a:lnTo>
                  <a:pt x="125676" y="70127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9782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3679" y="4226390"/>
            <a:ext cx="559435" cy="574675"/>
          </a:xfrm>
          <a:custGeom>
            <a:avLst/>
            <a:gdLst/>
            <a:ahLst/>
            <a:cxnLst/>
            <a:rect l="l" t="t" r="r" b="b"/>
            <a:pathLst>
              <a:path w="559435" h="574675">
                <a:moveTo>
                  <a:pt x="0" y="574096"/>
                </a:moveTo>
                <a:lnTo>
                  <a:pt x="559247" y="574096"/>
                </a:lnTo>
                <a:lnTo>
                  <a:pt x="559247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8065" y="3414285"/>
            <a:ext cx="1049655" cy="574675"/>
          </a:xfrm>
          <a:custGeom>
            <a:avLst/>
            <a:gdLst/>
            <a:ahLst/>
            <a:cxnLst/>
            <a:rect l="l" t="t" r="r" b="b"/>
            <a:pathLst>
              <a:path w="1049654" h="574675">
                <a:moveTo>
                  <a:pt x="0" y="574096"/>
                </a:moveTo>
                <a:lnTo>
                  <a:pt x="1049385" y="574096"/>
                </a:lnTo>
                <a:lnTo>
                  <a:pt x="1049385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0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82927" y="422639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7376" y="422639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40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0069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ln w="1395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0922" y="2237740"/>
            <a:ext cx="574040" cy="574675"/>
          </a:xfrm>
          <a:custGeom>
            <a:avLst/>
            <a:gdLst/>
            <a:ahLst/>
            <a:cxnLst/>
            <a:rect l="l" t="t" r="r" b="b"/>
            <a:pathLst>
              <a:path w="574039" h="574675">
                <a:moveTo>
                  <a:pt x="0" y="574096"/>
                </a:moveTo>
                <a:lnTo>
                  <a:pt x="573872" y="574096"/>
                </a:lnTo>
                <a:lnTo>
                  <a:pt x="573872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6511" y="422639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574096"/>
                </a:moveTo>
                <a:lnTo>
                  <a:pt x="573270" y="574096"/>
                </a:lnTo>
                <a:lnTo>
                  <a:pt x="573270" y="0"/>
                </a:lnTo>
                <a:lnTo>
                  <a:pt x="0" y="0"/>
                </a:lnTo>
                <a:lnTo>
                  <a:pt x="0" y="574096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27575" y="2156190"/>
            <a:ext cx="9201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Blocked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2043" y="3048216"/>
            <a:ext cx="2009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Normal</a:t>
            </a:r>
            <a:r>
              <a:rPr sz="1950" i="1" spc="-3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Execution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6279" y="3583541"/>
            <a:ext cx="867410" cy="6083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1910">
              <a:lnSpc>
                <a:spcPts val="2200"/>
              </a:lnSpc>
              <a:spcBef>
                <a:spcPts val="325"/>
              </a:spcBef>
            </a:pPr>
            <a:r>
              <a:rPr sz="1950" i="1" spc="-5" dirty="0">
                <a:solidFill>
                  <a:srgbClr val="24211E"/>
                </a:solidFill>
                <a:latin typeface="Arial"/>
                <a:cs typeface="Arial"/>
              </a:rPr>
              <a:t>Critical  </a:t>
            </a:r>
            <a:r>
              <a:rPr sz="1950" i="1" spc="20" dirty="0">
                <a:solidFill>
                  <a:srgbClr val="24211E"/>
                </a:solidFill>
                <a:latin typeface="Arial"/>
                <a:cs typeface="Arial"/>
              </a:rPr>
              <a:t>Sec</a:t>
            </a:r>
            <a:r>
              <a:rPr sz="1950" i="1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950" i="1" spc="15" dirty="0">
                <a:solidFill>
                  <a:srgbClr val="24211E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18877" y="2268219"/>
            <a:ext cx="161290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1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45181" y="2478575"/>
            <a:ext cx="102870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5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66651" y="3431489"/>
            <a:ext cx="2794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-3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-44" baseline="-20833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6027" y="4245397"/>
            <a:ext cx="2794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-30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800" spc="-44" baseline="-20833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800" baseline="-20833">
              <a:latin typeface="Symbol"/>
              <a:cs typeface="Symbo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42827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11022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23679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49782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6511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16586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4017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7376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41323" y="491251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55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93516" y="5085386"/>
            <a:ext cx="31578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623570" algn="l"/>
                <a:tab pos="1198880" algn="l"/>
                <a:tab pos="1770380" algn="l"/>
                <a:tab pos="2348230" algn="l"/>
                <a:tab pos="2885440" algn="l"/>
              </a:tabLst>
            </a:pPr>
            <a:r>
              <a:rPr sz="2200" i="1" spc="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37" baseline="-20833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3	</a:t>
            </a: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4	</a:t>
            </a:r>
            <a:r>
              <a:rPr sz="220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44" baseline="-20833" dirty="0">
                <a:solidFill>
                  <a:srgbClr val="24211E"/>
                </a:solidFill>
                <a:latin typeface="Arial"/>
                <a:cs typeface="Arial"/>
              </a:rPr>
              <a:t>5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3455" y="5085386"/>
            <a:ext cx="2324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55870" y="5085386"/>
            <a:ext cx="17976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617855" algn="l"/>
                <a:tab pos="1143000" algn="l"/>
              </a:tabLst>
            </a:pPr>
            <a:r>
              <a:rPr sz="2200" i="1" spc="-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-44" baseline="-20833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2200" i="1" spc="2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800" spc="37" baseline="-20833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2200" spc="-35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23679" y="3595966"/>
            <a:ext cx="0" cy="630555"/>
          </a:xfrm>
          <a:custGeom>
            <a:avLst/>
            <a:gdLst/>
            <a:ahLst/>
            <a:cxnLst/>
            <a:rect l="l" t="t" r="r" b="b"/>
            <a:pathLst>
              <a:path h="630554">
                <a:moveTo>
                  <a:pt x="0" y="630423"/>
                </a:moveTo>
                <a:lnTo>
                  <a:pt x="0" y="0"/>
                </a:lnTo>
              </a:path>
            </a:pathLst>
          </a:custGeom>
          <a:ln w="13967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53842" y="4100410"/>
            <a:ext cx="139700" cy="126364"/>
          </a:xfrm>
          <a:custGeom>
            <a:avLst/>
            <a:gdLst/>
            <a:ahLst/>
            <a:cxnLst/>
            <a:rect l="l" t="t" r="r" b="b"/>
            <a:pathLst>
              <a:path w="139700" h="126364">
                <a:moveTo>
                  <a:pt x="139673" y="0"/>
                </a:moveTo>
                <a:lnTo>
                  <a:pt x="0" y="0"/>
                </a:lnTo>
                <a:lnTo>
                  <a:pt x="69836" y="125979"/>
                </a:lnTo>
                <a:lnTo>
                  <a:pt x="139673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17856" y="2924064"/>
            <a:ext cx="1005840" cy="6089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97155">
              <a:lnSpc>
                <a:spcPts val="2210"/>
              </a:lnSpc>
              <a:spcBef>
                <a:spcPts val="31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Priority  Inher</a:t>
            </a:r>
            <a:r>
              <a:rPr sz="1950" i="1" spc="5" dirty="0">
                <a:solidFill>
                  <a:srgbClr val="24211E"/>
                </a:solidFill>
                <a:latin typeface="Arial"/>
                <a:cs typeface="Arial"/>
              </a:rPr>
              <a:t>i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ted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51073" y="4195807"/>
            <a:ext cx="1031875" cy="6083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11760">
              <a:lnSpc>
                <a:spcPts val="2200"/>
              </a:lnSpc>
              <a:spcBef>
                <a:spcPts val="325"/>
              </a:spcBef>
            </a:pP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Priority  Re</a:t>
            </a:r>
            <a:r>
              <a:rPr sz="1950" i="1" spc="15" dirty="0">
                <a:solidFill>
                  <a:srgbClr val="24211E"/>
                </a:solidFill>
                <a:latin typeface="Arial"/>
                <a:cs typeface="Arial"/>
              </a:rPr>
              <a:t>v</a:t>
            </a:r>
            <a:r>
              <a:rPr sz="1950" i="1" spc="-105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1950" i="1" spc="10" dirty="0">
                <a:solidFill>
                  <a:srgbClr val="24211E"/>
                </a:solidFill>
                <a:latin typeface="Arial"/>
                <a:cs typeface="Arial"/>
              </a:rPr>
              <a:t>rt</a:t>
            </a:r>
            <a:r>
              <a:rPr sz="1950" i="1" spc="5" dirty="0">
                <a:solidFill>
                  <a:srgbClr val="24211E"/>
                </a:solidFill>
                <a:latin typeface="Arial"/>
                <a:cs typeface="Arial"/>
              </a:rPr>
              <a:t>e</a:t>
            </a:r>
            <a:r>
              <a:rPr sz="1950" i="1" spc="20" dirty="0">
                <a:solidFill>
                  <a:srgbClr val="24211E"/>
                </a:solidFill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70922" y="4506174"/>
            <a:ext cx="574040" cy="13970"/>
          </a:xfrm>
          <a:custGeom>
            <a:avLst/>
            <a:gdLst/>
            <a:ahLst/>
            <a:cxnLst/>
            <a:rect l="l" t="t" r="r" b="b"/>
            <a:pathLst>
              <a:path w="574039" h="13970">
                <a:moveTo>
                  <a:pt x="0" y="0"/>
                </a:moveTo>
                <a:lnTo>
                  <a:pt x="573696" y="13925"/>
                </a:lnTo>
              </a:path>
            </a:pathLst>
          </a:custGeom>
          <a:ln w="1394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70922" y="4450448"/>
            <a:ext cx="111760" cy="126364"/>
          </a:xfrm>
          <a:custGeom>
            <a:avLst/>
            <a:gdLst/>
            <a:ahLst/>
            <a:cxnLst/>
            <a:rect l="l" t="t" r="r" b="b"/>
            <a:pathLst>
              <a:path w="111760" h="126364">
                <a:moveTo>
                  <a:pt x="111628" y="0"/>
                </a:moveTo>
                <a:lnTo>
                  <a:pt x="0" y="55726"/>
                </a:lnTo>
                <a:lnTo>
                  <a:pt x="111628" y="125954"/>
                </a:lnTo>
                <a:lnTo>
                  <a:pt x="11162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pic>
        <p:nvPicPr>
          <p:cNvPr id="4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1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47"/>
            <a:ext cx="9143999" cy="1026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2" cy="599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90762" cy="1019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81" y="52959"/>
            <a:ext cx="9145643" cy="900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2993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</a:t>
            </a:r>
            <a:r>
              <a:rPr sz="5000" spc="-10" dirty="0"/>
              <a:t>inheritance</a:t>
            </a:r>
            <a:r>
              <a:rPr sz="5000" spc="-65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35940" y="1920951"/>
            <a:ext cx="7927975" cy="365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indent="-273685" algn="just">
              <a:lnSpc>
                <a:spcPts val="228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inversion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occurred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1997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NASA’s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Mars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Pathfinder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Space</a:t>
            </a:r>
            <a:endParaRPr sz="2000" dirty="0">
              <a:latin typeface="Constantia"/>
              <a:cs typeface="Constantia"/>
            </a:endParaRPr>
          </a:p>
          <a:p>
            <a:pPr marL="285750" algn="just">
              <a:lnSpc>
                <a:spcPts val="2280"/>
              </a:lnSpc>
            </a:pPr>
            <a:r>
              <a:rPr sz="2000" spc="-20" dirty="0">
                <a:latin typeface="Constantia"/>
                <a:cs typeface="Constantia"/>
              </a:rPr>
              <a:t>mission’s </a:t>
            </a:r>
            <a:r>
              <a:rPr sz="2000" spc="-5" dirty="0">
                <a:latin typeface="Constantia"/>
                <a:cs typeface="Constantia"/>
              </a:rPr>
              <a:t>Sojourner </a:t>
            </a:r>
            <a:r>
              <a:rPr sz="2000" spc="-20" dirty="0">
                <a:latin typeface="Constantia"/>
                <a:cs typeface="Constantia"/>
              </a:rPr>
              <a:t>rover</a:t>
            </a:r>
            <a:r>
              <a:rPr sz="2000" spc="-3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vehicle.</a:t>
            </a:r>
            <a:endParaRPr sz="2000" dirty="0">
              <a:latin typeface="Constantia"/>
              <a:cs typeface="Constantia"/>
            </a:endParaRPr>
          </a:p>
          <a:p>
            <a:pPr marL="285750" marR="780415" indent="-273685" algn="just">
              <a:lnSpc>
                <a:spcPts val="2160"/>
              </a:lnSpc>
              <a:spcBef>
                <a:spcPts val="509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10" dirty="0">
                <a:latin typeface="Constantia"/>
                <a:cs typeface="Constantia"/>
              </a:rPr>
              <a:t>Mil-std-1553B </a:t>
            </a:r>
            <a:r>
              <a:rPr sz="2000" spc="-5" dirty="0">
                <a:latin typeface="Constantia"/>
                <a:cs typeface="Constantia"/>
              </a:rPr>
              <a:t>information bus </a:t>
            </a:r>
            <a:r>
              <a:rPr sz="2000" spc="-10" dirty="0">
                <a:latin typeface="Constantia"/>
                <a:cs typeface="Constantia"/>
              </a:rPr>
              <a:t>manager was </a:t>
            </a:r>
            <a:r>
              <a:rPr sz="2000" spc="-5" dirty="0">
                <a:latin typeface="Constantia"/>
                <a:cs typeface="Constantia"/>
              </a:rPr>
              <a:t>synchronized</a:t>
            </a:r>
            <a:r>
              <a:rPr sz="2000" spc="-3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  semaphores.</a:t>
            </a:r>
            <a:endParaRPr sz="2000" dirty="0">
              <a:latin typeface="Constantia"/>
              <a:cs typeface="Constantia"/>
            </a:endParaRPr>
          </a:p>
          <a:p>
            <a:pPr marL="285750" marR="120650" indent="-273685" algn="just">
              <a:lnSpc>
                <a:spcPct val="90100"/>
              </a:lnSpc>
              <a:spcBef>
                <a:spcPts val="44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meteorological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data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gathering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task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15" dirty="0">
                <a:latin typeface="Constantia"/>
                <a:cs typeface="Constantia"/>
              </a:rPr>
              <a:t> low  </a:t>
            </a:r>
            <a:r>
              <a:rPr sz="2000" dirty="0">
                <a:latin typeface="Constantia"/>
                <a:cs typeface="Constantia"/>
              </a:rPr>
              <a:t>frequency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blocked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communications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task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that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higher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 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5" dirty="0">
                <a:latin typeface="Constantia"/>
                <a:cs typeface="Constantia"/>
              </a:rPr>
              <a:t>higher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frequency.</a:t>
            </a:r>
            <a:endParaRPr sz="2000" dirty="0">
              <a:latin typeface="Constantia"/>
              <a:cs typeface="Constantia"/>
            </a:endParaRPr>
          </a:p>
          <a:p>
            <a:pPr marL="285750" indent="-273685" algn="just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This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infrequent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scenario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caused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system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reset.</a:t>
            </a:r>
            <a:endParaRPr sz="2000" dirty="0">
              <a:latin typeface="Constantia"/>
              <a:cs typeface="Constantia"/>
            </a:endParaRPr>
          </a:p>
          <a:p>
            <a:pPr marL="285750" marR="603885" indent="-273685">
              <a:lnSpc>
                <a:spcPts val="2160"/>
              </a:lnSpc>
              <a:spcBef>
                <a:spcPts val="51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5115" algn="l"/>
                <a:tab pos="286385" algn="l"/>
              </a:tabLst>
            </a:pPr>
            <a:r>
              <a:rPr sz="2000" spc="-5" dirty="0">
                <a:latin typeface="Constantia"/>
                <a:cs typeface="Constantia"/>
              </a:rPr>
              <a:t>The problem </a:t>
            </a:r>
            <a:r>
              <a:rPr sz="2000" spc="-10" dirty="0">
                <a:latin typeface="Constantia"/>
                <a:cs typeface="Constantia"/>
              </a:rPr>
              <a:t>would </a:t>
            </a:r>
            <a:r>
              <a:rPr sz="2000" spc="-25" dirty="0">
                <a:latin typeface="Constantia"/>
                <a:cs typeface="Constantia"/>
              </a:rPr>
              <a:t>have </a:t>
            </a:r>
            <a:r>
              <a:rPr sz="2000" spc="-5" dirty="0">
                <a:latin typeface="Constantia"/>
                <a:cs typeface="Constantia"/>
              </a:rPr>
              <a:t>been </a:t>
            </a:r>
            <a:r>
              <a:rPr sz="2000" spc="-20" dirty="0">
                <a:latin typeface="Constantia"/>
                <a:cs typeface="Constantia"/>
              </a:rPr>
              <a:t>avoided </a:t>
            </a:r>
            <a:r>
              <a:rPr sz="2000" spc="-5" dirty="0">
                <a:latin typeface="Constantia"/>
                <a:cs typeface="Constantia"/>
              </a:rPr>
              <a:t>if the priority</a:t>
            </a:r>
            <a:r>
              <a:rPr sz="2000" spc="-3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inheritance  </a:t>
            </a:r>
            <a:r>
              <a:rPr sz="2000" spc="-5" dirty="0">
                <a:latin typeface="Constantia"/>
                <a:cs typeface="Constantia"/>
              </a:rPr>
              <a:t>mechanism </a:t>
            </a:r>
            <a:r>
              <a:rPr sz="2000" dirty="0">
                <a:latin typeface="Constantia"/>
                <a:cs typeface="Constantia"/>
              </a:rPr>
              <a:t>had </a:t>
            </a:r>
            <a:r>
              <a:rPr sz="2000" spc="-5" dirty="0">
                <a:latin typeface="Constantia"/>
                <a:cs typeface="Constantia"/>
              </a:rPr>
              <a:t>been used. But it </a:t>
            </a:r>
            <a:r>
              <a:rPr sz="2000" dirty="0">
                <a:latin typeface="Constantia"/>
                <a:cs typeface="Constantia"/>
              </a:rPr>
              <a:t>had </a:t>
            </a:r>
            <a:r>
              <a:rPr sz="2000" spc="-5" dirty="0">
                <a:latin typeface="Constantia"/>
                <a:cs typeface="Constantia"/>
              </a:rPr>
              <a:t>been</a:t>
            </a:r>
            <a:r>
              <a:rPr sz="2000" spc="-2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disabled.</a:t>
            </a:r>
            <a:endParaRPr sz="2000" dirty="0">
              <a:latin typeface="Constantia"/>
              <a:cs typeface="Constantia"/>
            </a:endParaRPr>
          </a:p>
          <a:p>
            <a:pPr marL="285750" marR="5080" indent="-273685">
              <a:lnSpc>
                <a:spcPts val="216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5115" algn="l"/>
                <a:tab pos="286385" algn="l"/>
              </a:tabLst>
            </a:pPr>
            <a:r>
              <a:rPr sz="2000" spc="-30" dirty="0">
                <a:latin typeface="Constantia"/>
                <a:cs typeface="Constantia"/>
              </a:rPr>
              <a:t>Fortunately, </a:t>
            </a:r>
            <a:r>
              <a:rPr sz="2000" spc="-5" dirty="0">
                <a:latin typeface="Constantia"/>
                <a:cs typeface="Constantia"/>
              </a:rPr>
              <a:t>the problem </a:t>
            </a:r>
            <a:r>
              <a:rPr sz="2000" spc="-10" dirty="0">
                <a:latin typeface="Constantia"/>
                <a:cs typeface="Constantia"/>
              </a:rPr>
              <a:t>was </a:t>
            </a:r>
            <a:r>
              <a:rPr sz="2000" spc="-5" dirty="0">
                <a:latin typeface="Constantia"/>
                <a:cs typeface="Constantia"/>
              </a:rPr>
              <a:t>diagnosed in ground based testing </a:t>
            </a:r>
            <a:r>
              <a:rPr sz="2000" dirty="0">
                <a:latin typeface="Constantia"/>
                <a:cs typeface="Constantia"/>
              </a:rPr>
              <a:t>and  </a:t>
            </a:r>
            <a:r>
              <a:rPr sz="2000" spc="-10" dirty="0">
                <a:latin typeface="Constantia"/>
                <a:cs typeface="Constantia"/>
              </a:rPr>
              <a:t>remotely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corrected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by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re-enabling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priority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inheritance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mechanism</a:t>
            </a:r>
            <a:endParaRPr sz="2000" dirty="0">
              <a:latin typeface="Constantia"/>
              <a:cs typeface="Constantia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0325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Priority ceiling</a:t>
            </a:r>
            <a:r>
              <a:rPr sz="5000" spc="-80" dirty="0"/>
              <a:t> </a:t>
            </a:r>
            <a:r>
              <a:rPr sz="5000" spc="-25" dirty="0"/>
              <a:t>protocol</a:t>
            </a:r>
            <a:endParaRPr sz="5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912365"/>
            <a:ext cx="7832090" cy="41592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5750" marR="142240" indent="-273685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</a:t>
            </a:r>
            <a:r>
              <a:rPr sz="2400" spc="-5" dirty="0">
                <a:latin typeface="Constantia"/>
                <a:cs typeface="Constantia"/>
              </a:rPr>
              <a:t>Ceiling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10" dirty="0">
                <a:latin typeface="Constantia"/>
                <a:cs typeface="Constantia"/>
              </a:rPr>
              <a:t>extends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 </a:t>
            </a:r>
            <a:r>
              <a:rPr sz="2400" spc="-10" dirty="0">
                <a:latin typeface="Constantia"/>
                <a:cs typeface="Constantia"/>
              </a:rPr>
              <a:t>Inheritance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10" dirty="0">
                <a:latin typeface="Constantia"/>
                <a:cs typeface="Constantia"/>
              </a:rPr>
              <a:t>through </a:t>
            </a:r>
            <a:r>
              <a:rPr sz="2400" spc="-5" dirty="0">
                <a:latin typeface="Constantia"/>
                <a:cs typeface="Constantia"/>
              </a:rPr>
              <a:t>chained blocking in </a:t>
            </a:r>
            <a:r>
              <a:rPr sz="2400" dirty="0">
                <a:latin typeface="Constantia"/>
                <a:cs typeface="Constantia"/>
              </a:rPr>
              <a:t>such</a:t>
            </a:r>
            <a:r>
              <a:rPr sz="2400" spc="-2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 </a:t>
            </a:r>
            <a:r>
              <a:rPr sz="2400" spc="-30" dirty="0">
                <a:latin typeface="Constantia"/>
                <a:cs typeface="Constantia"/>
              </a:rPr>
              <a:t>way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task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enter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critical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section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way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  </a:t>
            </a:r>
            <a:r>
              <a:rPr sz="2400" dirty="0">
                <a:latin typeface="Constantia"/>
                <a:cs typeface="Constantia"/>
              </a:rPr>
              <a:t>leads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blocking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it.</a:t>
            </a:r>
            <a:endParaRPr sz="2400">
              <a:latin typeface="Constantia"/>
              <a:cs typeface="Constantia"/>
            </a:endParaRPr>
          </a:p>
          <a:p>
            <a:pPr marL="285750" marR="243204" indent="-273685" algn="just">
              <a:lnSpc>
                <a:spcPct val="90100"/>
              </a:lnSpc>
              <a:spcBef>
                <a:spcPts val="54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Each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assigned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(the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ceiling)  equal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highest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task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  use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it.</a:t>
            </a:r>
            <a:endParaRPr sz="2400">
              <a:latin typeface="Constantia"/>
              <a:cs typeface="Constantia"/>
            </a:endParaRPr>
          </a:p>
          <a:p>
            <a:pPr marL="285750" marR="5080" indent="-273685">
              <a:lnSpc>
                <a:spcPct val="9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6385" algn="l"/>
              </a:tabLst>
            </a:pP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Priority </a:t>
            </a:r>
            <a:r>
              <a:rPr sz="2400" spc="-5" dirty="0">
                <a:latin typeface="Constantia"/>
                <a:cs typeface="Constantia"/>
              </a:rPr>
              <a:t>Ceiling </a:t>
            </a:r>
            <a:r>
              <a:rPr sz="2400" spc="-20" dirty="0">
                <a:latin typeface="Constantia"/>
                <a:cs typeface="Constantia"/>
              </a:rPr>
              <a:t>Protocol </a:t>
            </a:r>
            <a:r>
              <a:rPr sz="2400" spc="-5" dirty="0">
                <a:latin typeface="Constantia"/>
                <a:cs typeface="Constantia"/>
              </a:rPr>
              <a:t>is the </a:t>
            </a:r>
            <a:r>
              <a:rPr sz="2400" dirty="0">
                <a:latin typeface="Constantia"/>
                <a:cs typeface="Constantia"/>
              </a:rPr>
              <a:t>same as </a:t>
            </a:r>
            <a:r>
              <a:rPr sz="2400" spc="-5" dirty="0">
                <a:latin typeface="Constantia"/>
                <a:cs typeface="Constantia"/>
              </a:rPr>
              <a:t>the Priority  </a:t>
            </a:r>
            <a:r>
              <a:rPr sz="2400" spc="-10" dirty="0">
                <a:latin typeface="Constantia"/>
                <a:cs typeface="Constantia"/>
              </a:rPr>
              <a:t>Inheritance </a:t>
            </a:r>
            <a:r>
              <a:rPr sz="2400" spc="-15" dirty="0">
                <a:latin typeface="Constantia"/>
                <a:cs typeface="Constantia"/>
              </a:rPr>
              <a:t>Protocol, </a:t>
            </a:r>
            <a:r>
              <a:rPr sz="2400" spc="-20" dirty="0">
                <a:latin typeface="Constantia"/>
                <a:cs typeface="Constantia"/>
              </a:rPr>
              <a:t>except </a:t>
            </a:r>
            <a:r>
              <a:rPr sz="2400" spc="-5" dirty="0">
                <a:latin typeface="Constantia"/>
                <a:cs typeface="Constantia"/>
              </a:rPr>
              <a:t>that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task, </a:t>
            </a:r>
            <a:r>
              <a:rPr sz="2400" spc="-110" dirty="0">
                <a:latin typeface="Constantia"/>
                <a:cs typeface="Constantia"/>
              </a:rPr>
              <a:t>T, </a:t>
            </a:r>
            <a:r>
              <a:rPr sz="2400" spc="-5" dirty="0">
                <a:latin typeface="Constantia"/>
                <a:cs typeface="Constantia"/>
              </a:rPr>
              <a:t>can </a:t>
            </a:r>
            <a:r>
              <a:rPr sz="2400" dirty="0">
                <a:latin typeface="Constantia"/>
                <a:cs typeface="Constantia"/>
              </a:rPr>
              <a:t>also </a:t>
            </a:r>
            <a:r>
              <a:rPr sz="2400" spc="-5" dirty="0">
                <a:latin typeface="Constantia"/>
                <a:cs typeface="Constantia"/>
              </a:rPr>
              <a:t>be  </a:t>
            </a:r>
            <a:r>
              <a:rPr sz="2400" spc="-15" dirty="0">
                <a:latin typeface="Constantia"/>
                <a:cs typeface="Constantia"/>
              </a:rPr>
              <a:t>blocked </a:t>
            </a:r>
            <a:r>
              <a:rPr sz="2400" spc="-10" dirty="0">
                <a:latin typeface="Constantia"/>
                <a:cs typeface="Constantia"/>
              </a:rPr>
              <a:t>from entering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critical </a:t>
            </a:r>
            <a:r>
              <a:rPr sz="2400" dirty="0">
                <a:latin typeface="Constantia"/>
                <a:cs typeface="Constantia"/>
              </a:rPr>
              <a:t>section </a:t>
            </a:r>
            <a:r>
              <a:rPr sz="2400" spc="-5" dirty="0">
                <a:latin typeface="Constantia"/>
                <a:cs typeface="Constantia"/>
              </a:rPr>
              <a:t>if </a:t>
            </a:r>
            <a:r>
              <a:rPr sz="2400" spc="-10" dirty="0">
                <a:latin typeface="Constantia"/>
                <a:cs typeface="Constantia"/>
              </a:rPr>
              <a:t>there </a:t>
            </a:r>
            <a:r>
              <a:rPr sz="2400" dirty="0">
                <a:latin typeface="Constantia"/>
                <a:cs typeface="Constantia"/>
              </a:rPr>
              <a:t>exists </a:t>
            </a:r>
            <a:r>
              <a:rPr sz="2400" spc="-15" dirty="0">
                <a:latin typeface="Constantia"/>
                <a:cs typeface="Constantia"/>
              </a:rPr>
              <a:t>any  </a:t>
            </a:r>
            <a:r>
              <a:rPr sz="2400" spc="-5" dirty="0">
                <a:latin typeface="Constantia"/>
                <a:cs typeface="Constantia"/>
              </a:rPr>
              <a:t>semaphore </a:t>
            </a:r>
            <a:r>
              <a:rPr sz="2400" spc="-10" dirty="0">
                <a:latin typeface="Constantia"/>
                <a:cs typeface="Constantia"/>
              </a:rPr>
              <a:t>currently </a:t>
            </a:r>
            <a:r>
              <a:rPr sz="2400" dirty="0">
                <a:latin typeface="Constantia"/>
                <a:cs typeface="Constantia"/>
              </a:rPr>
              <a:t>held </a:t>
            </a:r>
            <a:r>
              <a:rPr sz="2400" spc="-15" dirty="0">
                <a:latin typeface="Constantia"/>
                <a:cs typeface="Constantia"/>
              </a:rPr>
              <a:t>by </a:t>
            </a:r>
            <a:r>
              <a:rPr sz="2400" dirty="0">
                <a:latin typeface="Constantia"/>
                <a:cs typeface="Constantia"/>
              </a:rPr>
              <a:t>some other </a:t>
            </a:r>
            <a:r>
              <a:rPr sz="2400" spc="-5" dirty="0">
                <a:latin typeface="Constantia"/>
                <a:cs typeface="Constantia"/>
              </a:rPr>
              <a:t>task </a:t>
            </a:r>
            <a:r>
              <a:rPr sz="2400" spc="-10" dirty="0">
                <a:latin typeface="Constantia"/>
                <a:cs typeface="Constantia"/>
              </a:rPr>
              <a:t>whose 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ceiling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greater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equal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priority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10" dirty="0">
                <a:latin typeface="Constantia"/>
                <a:cs typeface="Constantia"/>
              </a:rPr>
              <a:t>T.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7544434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638425" algn="l"/>
                <a:tab pos="4149090" algn="l"/>
              </a:tabLst>
            </a:pPr>
            <a:r>
              <a:rPr dirty="0"/>
              <a:t>Illu</a:t>
            </a:r>
            <a:r>
              <a:rPr spc="-55" dirty="0"/>
              <a:t>s</a:t>
            </a:r>
            <a:r>
              <a:rPr dirty="0"/>
              <a:t>t</a:t>
            </a:r>
            <a:r>
              <a:rPr spc="-90" dirty="0"/>
              <a:t>r</a:t>
            </a:r>
            <a:r>
              <a:rPr spc="-35" dirty="0"/>
              <a:t>a</a:t>
            </a:r>
            <a:r>
              <a:rPr dirty="0"/>
              <a:t>tion	</a:t>
            </a:r>
            <a:r>
              <a:rPr spc="5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the	</a:t>
            </a:r>
            <a:r>
              <a:rPr spc="-5" dirty="0"/>
              <a:t>priorit</a:t>
            </a:r>
            <a:r>
              <a:rPr spc="40" dirty="0"/>
              <a:t>y</a:t>
            </a:r>
            <a:r>
              <a:rPr dirty="0"/>
              <a:t>-ceiling  </a:t>
            </a:r>
            <a:r>
              <a:rPr spc="-25" dirty="0"/>
              <a:t>protocol</a:t>
            </a:r>
          </a:p>
        </p:txBody>
      </p:sp>
      <p:sp>
        <p:nvSpPr>
          <p:cNvPr id="3" name="object 3"/>
          <p:cNvSpPr/>
          <p:nvPr/>
        </p:nvSpPr>
        <p:spPr>
          <a:xfrm>
            <a:off x="1390076" y="5563798"/>
            <a:ext cx="5666105" cy="0"/>
          </a:xfrm>
          <a:custGeom>
            <a:avLst/>
            <a:gdLst/>
            <a:ahLst/>
            <a:cxnLst/>
            <a:rect l="l" t="t" r="r" b="b"/>
            <a:pathLst>
              <a:path w="5666105">
                <a:moveTo>
                  <a:pt x="0" y="0"/>
                </a:moveTo>
                <a:lnTo>
                  <a:pt x="5665852" y="0"/>
                </a:lnTo>
              </a:path>
            </a:pathLst>
          </a:custGeom>
          <a:ln w="1131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53827" y="550726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4" h="113664">
                <a:moveTo>
                  <a:pt x="0" y="0"/>
                </a:moveTo>
                <a:lnTo>
                  <a:pt x="0" y="113054"/>
                </a:lnTo>
                <a:lnTo>
                  <a:pt x="102101" y="56537"/>
                </a:lnTo>
                <a:lnTo>
                  <a:pt x="0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7202" y="3898373"/>
            <a:ext cx="295275" cy="385445"/>
          </a:xfrm>
          <a:custGeom>
            <a:avLst/>
            <a:gdLst/>
            <a:ahLst/>
            <a:cxnLst/>
            <a:rect l="l" t="t" r="r" b="b"/>
            <a:pathLst>
              <a:path w="295275" h="385445">
                <a:moveTo>
                  <a:pt x="294795" y="384885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9835" y="4170204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79631" y="0"/>
                </a:moveTo>
                <a:lnTo>
                  <a:pt x="0" y="67820"/>
                </a:lnTo>
                <a:lnTo>
                  <a:pt x="102162" y="113054"/>
                </a:lnTo>
                <a:lnTo>
                  <a:pt x="79631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7669" y="4283259"/>
            <a:ext cx="464820" cy="464820"/>
          </a:xfrm>
          <a:custGeom>
            <a:avLst/>
            <a:gdLst/>
            <a:ahLst/>
            <a:cxnLst/>
            <a:rect l="l" t="t" r="r" b="b"/>
            <a:pathLst>
              <a:path w="464819" h="464820">
                <a:moveTo>
                  <a:pt x="0" y="464538"/>
                </a:moveTo>
                <a:lnTo>
                  <a:pt x="464369" y="464538"/>
                </a:lnTo>
                <a:lnTo>
                  <a:pt x="464369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1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0026" y="3909758"/>
            <a:ext cx="272415" cy="374015"/>
          </a:xfrm>
          <a:custGeom>
            <a:avLst/>
            <a:gdLst/>
            <a:ahLst/>
            <a:cxnLst/>
            <a:rect l="l" t="t" r="r" b="b"/>
            <a:pathLst>
              <a:path w="272414" h="374014">
                <a:moveTo>
                  <a:pt x="272203" y="373500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0128" y="4170204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90937" y="0"/>
                </a:moveTo>
                <a:lnTo>
                  <a:pt x="0" y="56517"/>
                </a:lnTo>
                <a:lnTo>
                  <a:pt x="102101" y="113054"/>
                </a:lnTo>
                <a:lnTo>
                  <a:pt x="90937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2229" y="4283259"/>
            <a:ext cx="963294" cy="464820"/>
          </a:xfrm>
          <a:custGeom>
            <a:avLst/>
            <a:gdLst/>
            <a:ahLst/>
            <a:cxnLst/>
            <a:rect l="l" t="t" r="r" b="b"/>
            <a:pathLst>
              <a:path w="963295" h="464820">
                <a:moveTo>
                  <a:pt x="0" y="464538"/>
                </a:moveTo>
                <a:lnTo>
                  <a:pt x="963145" y="464538"/>
                </a:lnTo>
                <a:lnTo>
                  <a:pt x="963145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1998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1998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7393" y="4940484"/>
            <a:ext cx="465455" cy="464820"/>
          </a:xfrm>
          <a:custGeom>
            <a:avLst/>
            <a:gdLst/>
            <a:ahLst/>
            <a:cxnLst/>
            <a:rect l="l" t="t" r="r" b="b"/>
            <a:pathLst>
              <a:path w="465454" h="464820">
                <a:moveTo>
                  <a:pt x="0" y="464538"/>
                </a:moveTo>
                <a:lnTo>
                  <a:pt x="464877" y="464538"/>
                </a:lnTo>
                <a:lnTo>
                  <a:pt x="464877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1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1265" y="2968809"/>
            <a:ext cx="906144" cy="453390"/>
          </a:xfrm>
          <a:custGeom>
            <a:avLst/>
            <a:gdLst/>
            <a:ahLst/>
            <a:cxnLst/>
            <a:rect l="l" t="t" r="r" b="b"/>
            <a:pathLst>
              <a:path w="906145" h="453389">
                <a:moveTo>
                  <a:pt x="0" y="453234"/>
                </a:moveTo>
                <a:lnTo>
                  <a:pt x="906147" y="453234"/>
                </a:lnTo>
                <a:lnTo>
                  <a:pt x="906147" y="0"/>
                </a:lnTo>
                <a:lnTo>
                  <a:pt x="0" y="0"/>
                </a:lnTo>
                <a:lnTo>
                  <a:pt x="0" y="453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1265" y="2968809"/>
            <a:ext cx="906144" cy="453390"/>
          </a:xfrm>
          <a:custGeom>
            <a:avLst/>
            <a:gdLst/>
            <a:ahLst/>
            <a:cxnLst/>
            <a:rect l="l" t="t" r="r" b="b"/>
            <a:pathLst>
              <a:path w="906145" h="453389">
                <a:moveTo>
                  <a:pt x="0" y="453234"/>
                </a:moveTo>
                <a:lnTo>
                  <a:pt x="906147" y="453234"/>
                </a:lnTo>
                <a:lnTo>
                  <a:pt x="906147" y="0"/>
                </a:lnTo>
                <a:lnTo>
                  <a:pt x="0" y="0"/>
                </a:lnTo>
                <a:lnTo>
                  <a:pt x="0" y="453234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034" y="4555578"/>
            <a:ext cx="283210" cy="385445"/>
          </a:xfrm>
          <a:custGeom>
            <a:avLst/>
            <a:gdLst/>
            <a:ahLst/>
            <a:cxnLst/>
            <a:rect l="l" t="t" r="r" b="b"/>
            <a:pathLst>
              <a:path w="283210" h="385445">
                <a:moveTo>
                  <a:pt x="283063" y="384906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2381" y="4827429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79103" y="0"/>
                </a:moveTo>
                <a:lnTo>
                  <a:pt x="0" y="67820"/>
                </a:lnTo>
                <a:lnTo>
                  <a:pt x="101716" y="113054"/>
                </a:lnTo>
                <a:lnTo>
                  <a:pt x="79103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9707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9707" y="4940484"/>
            <a:ext cx="918210" cy="464820"/>
          </a:xfrm>
          <a:custGeom>
            <a:avLst/>
            <a:gdLst/>
            <a:ahLst/>
            <a:cxnLst/>
            <a:rect l="l" t="t" r="r" b="b"/>
            <a:pathLst>
              <a:path w="918210" h="464820">
                <a:moveTo>
                  <a:pt x="0" y="464538"/>
                </a:moveTo>
                <a:lnTo>
                  <a:pt x="917940" y="464538"/>
                </a:lnTo>
                <a:lnTo>
                  <a:pt x="917940" y="0"/>
                </a:lnTo>
                <a:lnTo>
                  <a:pt x="0" y="0"/>
                </a:lnTo>
                <a:lnTo>
                  <a:pt x="0" y="464538"/>
                </a:lnTo>
                <a:close/>
              </a:path>
            </a:pathLst>
          </a:custGeom>
          <a:ln w="11316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97286" y="4291397"/>
            <a:ext cx="13525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50" spc="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022" y="4461129"/>
            <a:ext cx="8826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solidFill>
                  <a:srgbClr val="24211E"/>
                </a:solidFill>
                <a:latin typeface="Symbol"/>
                <a:cs typeface="Symbol"/>
              </a:rPr>
              <a:t></a:t>
            </a:r>
            <a:endParaRPr sz="9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5095" y="4951570"/>
            <a:ext cx="24066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950" spc="-5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425" spc="15" baseline="-20467" dirty="0">
                <a:solidFill>
                  <a:srgbClr val="24211E"/>
                </a:solidFill>
                <a:latin typeface="Symbol"/>
                <a:cs typeface="Symbol"/>
              </a:rPr>
              <a:t></a:t>
            </a:r>
            <a:endParaRPr sz="1425" baseline="-20467">
              <a:latin typeface="Symbol"/>
              <a:cs typeface="Symbo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9898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1998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68955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4097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9707" y="5495957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8760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22229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5066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35360" y="5632914"/>
            <a:ext cx="164465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514350" algn="l"/>
                <a:tab pos="979805" algn="l"/>
                <a:tab pos="1442085" algn="l"/>
              </a:tabLst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0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1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2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3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46383" y="5632914"/>
            <a:ext cx="20193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4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0403" y="5632914"/>
            <a:ext cx="484505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320040" algn="l"/>
              </a:tabLst>
            </a:pP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5	</a:t>
            </a: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6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6962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43622" y="4193122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6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2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36502" y="3333879"/>
            <a:ext cx="1029969" cy="4965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8100" marR="30480" indent="10795">
              <a:lnSpc>
                <a:spcPts val="1780"/>
              </a:lnSpc>
              <a:spcBef>
                <a:spcPts val="280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Attempt to  </a:t>
            </a:r>
            <a:r>
              <a:rPr sz="1600" spc="-5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8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1899" y="2196319"/>
            <a:ext cx="1029335" cy="1109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3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-7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1855"/>
              </a:spcBef>
            </a:pPr>
            <a:r>
              <a:rPr sz="1950" spc="-55" dirty="0">
                <a:solidFill>
                  <a:srgbClr val="24211E"/>
                </a:solidFill>
                <a:latin typeface="Symbol"/>
                <a:cs typeface="Symbol"/>
              </a:rPr>
              <a:t></a:t>
            </a:r>
            <a:r>
              <a:rPr sz="1425" spc="15" baseline="-20467" dirty="0">
                <a:solidFill>
                  <a:srgbClr val="24211E"/>
                </a:solidFill>
                <a:latin typeface="Symbol"/>
                <a:cs typeface="Symbol"/>
              </a:rPr>
              <a:t></a:t>
            </a:r>
            <a:endParaRPr sz="1425" baseline="-20467">
              <a:latin typeface="Symbol"/>
              <a:cs typeface="Symbo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9493" y="2526918"/>
            <a:ext cx="317500" cy="431165"/>
          </a:xfrm>
          <a:custGeom>
            <a:avLst/>
            <a:gdLst/>
            <a:ahLst/>
            <a:cxnLst/>
            <a:rect l="l" t="t" r="r" b="b"/>
            <a:pathLst>
              <a:path w="317500" h="431164">
                <a:moveTo>
                  <a:pt x="317469" y="430587"/>
                </a:moveTo>
                <a:lnTo>
                  <a:pt x="0" y="0"/>
                </a:lnTo>
              </a:path>
            </a:pathLst>
          </a:custGeom>
          <a:ln w="1130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95267" y="2855653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90328" y="0"/>
                </a:moveTo>
                <a:lnTo>
                  <a:pt x="0" y="56517"/>
                </a:lnTo>
                <a:lnTo>
                  <a:pt x="101695" y="101852"/>
                </a:lnTo>
                <a:lnTo>
                  <a:pt x="90328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948095" y="3578143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60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22" baseline="-26315" dirty="0">
                <a:solidFill>
                  <a:srgbClr val="24211E"/>
                </a:solidFill>
                <a:latin typeface="Arial"/>
                <a:cs typeface="Arial"/>
              </a:rPr>
              <a:t>2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86384" y="3578143"/>
            <a:ext cx="10299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4211E"/>
                </a:solidFill>
                <a:latin typeface="Arial"/>
                <a:cs typeface="Arial"/>
              </a:rPr>
              <a:t>Acquire</a:t>
            </a:r>
            <a:r>
              <a:rPr sz="1600" spc="-45" dirty="0">
                <a:solidFill>
                  <a:srgbClr val="24211E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4211E"/>
                </a:solidFill>
                <a:latin typeface="Arial"/>
                <a:cs typeface="Arial"/>
              </a:rPr>
              <a:t>S</a:t>
            </a:r>
            <a:r>
              <a:rPr sz="1425" spc="7" baseline="-26315" dirty="0">
                <a:solidFill>
                  <a:srgbClr val="24211E"/>
                </a:solidFill>
                <a:latin typeface="Arial"/>
                <a:cs typeface="Arial"/>
              </a:rPr>
              <a:t>1</a:t>
            </a:r>
            <a:endParaRPr sz="1425" baseline="-26315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43699" y="3920940"/>
            <a:ext cx="283210" cy="351155"/>
          </a:xfrm>
          <a:custGeom>
            <a:avLst/>
            <a:gdLst/>
            <a:ahLst/>
            <a:cxnLst/>
            <a:rect l="l" t="t" r="r" b="b"/>
            <a:pathLst>
              <a:path w="283210" h="351154">
                <a:moveTo>
                  <a:pt x="282961" y="0"/>
                </a:moveTo>
                <a:lnTo>
                  <a:pt x="0" y="351016"/>
                </a:lnTo>
              </a:path>
            </a:pathLst>
          </a:custGeom>
          <a:ln w="11309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43699" y="4170204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22531" y="0"/>
                </a:moveTo>
                <a:lnTo>
                  <a:pt x="0" y="101751"/>
                </a:lnTo>
                <a:lnTo>
                  <a:pt x="101695" y="56517"/>
                </a:lnTo>
                <a:lnTo>
                  <a:pt x="22531" y="0"/>
                </a:lnTo>
                <a:close/>
              </a:path>
            </a:pathLst>
          </a:custGeom>
          <a:solidFill>
            <a:srgbClr val="242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6763" y="549595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89">
                <a:moveTo>
                  <a:pt x="0" y="0"/>
                </a:moveTo>
                <a:lnTo>
                  <a:pt x="0" y="135661"/>
                </a:lnTo>
              </a:path>
            </a:pathLst>
          </a:custGeom>
          <a:ln w="11302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18857" y="5632914"/>
            <a:ext cx="1900555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578485" algn="l"/>
                <a:tab pos="1017269" algn="l"/>
                <a:tab pos="1347470" algn="l"/>
              </a:tabLst>
            </a:pPr>
            <a:r>
              <a:rPr sz="1750" i="1" spc="-15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-22" baseline="-20467" dirty="0">
                <a:solidFill>
                  <a:srgbClr val="24211E"/>
                </a:solidFill>
                <a:latin typeface="Arial"/>
                <a:cs typeface="Arial"/>
              </a:rPr>
              <a:t>7	</a:t>
            </a: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8	</a:t>
            </a:r>
            <a:r>
              <a:rPr sz="1750" i="1" spc="30" dirty="0">
                <a:solidFill>
                  <a:srgbClr val="24211E"/>
                </a:solidFill>
                <a:latin typeface="Arial"/>
                <a:cs typeface="Arial"/>
              </a:rPr>
              <a:t>t</a:t>
            </a:r>
            <a:r>
              <a:rPr sz="1425" spc="44" baseline="-20467" dirty="0">
                <a:solidFill>
                  <a:srgbClr val="24211E"/>
                </a:solidFill>
                <a:latin typeface="Arial"/>
                <a:cs typeface="Arial"/>
              </a:rPr>
              <a:t>9	</a:t>
            </a:r>
            <a:r>
              <a:rPr sz="1750" spc="-15" dirty="0">
                <a:solidFill>
                  <a:srgbClr val="24211E"/>
                </a:solidFill>
                <a:latin typeface="Arial"/>
                <a:cs typeface="Arial"/>
              </a:rPr>
              <a:t>Time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</a:t>
            </a:r>
            <a:r>
              <a:rPr spc="-5" dirty="0"/>
              <a:t>Copyright </a:t>
            </a:r>
            <a:r>
              <a:rPr dirty="0"/>
              <a:t>2011 </a:t>
            </a:r>
            <a:r>
              <a:rPr spc="-55" dirty="0"/>
              <a:t>Dr. </a:t>
            </a:r>
            <a:r>
              <a:rPr spc="-10" dirty="0"/>
              <a:t>Phillip </a:t>
            </a:r>
            <a:r>
              <a:rPr spc="-5" dirty="0"/>
              <a:t>A.</a:t>
            </a:r>
            <a:r>
              <a:rPr spc="40" dirty="0"/>
              <a:t> </a:t>
            </a:r>
            <a:r>
              <a:rPr spc="-5" dirty="0"/>
              <a:t>Laplante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4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0" y="426465"/>
            <a:ext cx="8255000" cy="6924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8072119" cy="276998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smtClean="0"/>
              <a:t>What is Priority Inversion</a:t>
            </a:r>
          </a:p>
          <a:p>
            <a:pPr marL="342900" indent="-342900">
              <a:buAutoNum type="arabicPeriod"/>
            </a:pPr>
            <a:r>
              <a:rPr lang="en-US" dirty="0" smtClean="0"/>
              <a:t>Illustration of Priority inversion</a:t>
            </a:r>
          </a:p>
          <a:p>
            <a:pPr marL="342900" indent="-342900">
              <a:buAutoNum type="arabicPeriod"/>
            </a:pPr>
            <a:r>
              <a:rPr lang="en-US" dirty="0" smtClean="0"/>
              <a:t>Need of Priority inheritance</a:t>
            </a:r>
          </a:p>
          <a:p>
            <a:pPr marL="342900" indent="-342900">
              <a:buAutoNum type="arabicPeriod"/>
            </a:pPr>
            <a:r>
              <a:rPr lang="en-US" dirty="0" smtClean="0"/>
              <a:t>Priority Inheritance protocol</a:t>
            </a:r>
          </a:p>
          <a:p>
            <a:pPr marL="342900" indent="-342900">
              <a:buAutoNum type="arabicPeriod"/>
            </a:pPr>
            <a:r>
              <a:rPr lang="en-US" dirty="0" smtClean="0"/>
              <a:t>Illustration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Draw backs of Priority inheritance protocol</a:t>
            </a:r>
          </a:p>
          <a:p>
            <a:pPr marL="342900" indent="-342900">
              <a:buAutoNum type="arabicPeriod"/>
            </a:pPr>
            <a:r>
              <a:rPr lang="en-US" dirty="0" smtClean="0"/>
              <a:t>Priority Ceiling Protocol and Illustration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Ref: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youtu.be/lFpYEaXHV5A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2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488</Words>
  <Application>Microsoft Office PowerPoint</Application>
  <PresentationFormat>On-screen Show (4:3)</PresentationFormat>
  <Paragraphs>83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Constantia</vt:lpstr>
      <vt:lpstr>Symbol</vt:lpstr>
      <vt:lpstr>Times New Roman</vt:lpstr>
      <vt:lpstr>Verdana</vt:lpstr>
      <vt:lpstr>Wingdings 2</vt:lpstr>
      <vt:lpstr>Office Theme</vt:lpstr>
      <vt:lpstr>Priority Inversion and Priority inheritance protocol</vt:lpstr>
      <vt:lpstr>Priority inversion</vt:lpstr>
      <vt:lpstr>A typical priority-inversion scenario</vt:lpstr>
      <vt:lpstr>Priority inheritance protocol</vt:lpstr>
      <vt:lpstr>Illustration of the priority-  inheritance protocol</vt:lpstr>
      <vt:lpstr>Priority inheritance protocol</vt:lpstr>
      <vt:lpstr>Priority ceiling protocol</vt:lpstr>
      <vt:lpstr>Illustration of the priority-ceiling  protocol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Laplante</dc:creator>
  <cp:lastModifiedBy>Mahe</cp:lastModifiedBy>
  <cp:revision>11</cp:revision>
  <dcterms:created xsi:type="dcterms:W3CDTF">2019-04-03T07:07:07Z</dcterms:created>
  <dcterms:modified xsi:type="dcterms:W3CDTF">2020-05-23T10:53:43Z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2019-04-03T00:00:00Z</vt:filetime>
  </property>
</Properties>
</file>